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3"/>
  </p:notesMasterIdLst>
  <p:handoutMasterIdLst>
    <p:handoutMasterId r:id="rId74"/>
  </p:handoutMasterIdLst>
  <p:sldIdLst>
    <p:sldId id="895" r:id="rId2"/>
    <p:sldId id="939" r:id="rId3"/>
    <p:sldId id="1194" r:id="rId4"/>
    <p:sldId id="1198" r:id="rId5"/>
    <p:sldId id="1285" r:id="rId6"/>
    <p:sldId id="1289" r:id="rId7"/>
    <p:sldId id="1291" r:id="rId8"/>
    <p:sldId id="1292" r:id="rId9"/>
    <p:sldId id="1009" r:id="rId10"/>
    <p:sldId id="1015" r:id="rId11"/>
    <p:sldId id="1212" r:id="rId12"/>
    <p:sldId id="1241" r:id="rId13"/>
    <p:sldId id="1242" r:id="rId14"/>
    <p:sldId id="1244" r:id="rId15"/>
    <p:sldId id="1205" r:id="rId16"/>
    <p:sldId id="1283" r:id="rId17"/>
    <p:sldId id="1204" r:id="rId18"/>
    <p:sldId id="1274" r:id="rId19"/>
    <p:sldId id="1279" r:id="rId20"/>
    <p:sldId id="1269" r:id="rId21"/>
    <p:sldId id="1248" r:id="rId22"/>
    <p:sldId id="1250" r:id="rId23"/>
    <p:sldId id="1251" r:id="rId24"/>
    <p:sldId id="1252" r:id="rId25"/>
    <p:sldId id="1253" r:id="rId26"/>
    <p:sldId id="1254" r:id="rId27"/>
    <p:sldId id="1255" r:id="rId28"/>
    <p:sldId id="1256" r:id="rId29"/>
    <p:sldId id="1257" r:id="rId30"/>
    <p:sldId id="1258" r:id="rId31"/>
    <p:sldId id="1260" r:id="rId32"/>
    <p:sldId id="1259" r:id="rId33"/>
    <p:sldId id="1261" r:id="rId34"/>
    <p:sldId id="1263" r:id="rId35"/>
    <p:sldId id="1264" r:id="rId36"/>
    <p:sldId id="1265" r:id="rId37"/>
    <p:sldId id="1213" r:id="rId38"/>
    <p:sldId id="1278" r:id="rId39"/>
    <p:sldId id="1276" r:id="rId40"/>
    <p:sldId id="1293" r:id="rId41"/>
    <p:sldId id="1272" r:id="rId42"/>
    <p:sldId id="1236" r:id="rId43"/>
    <p:sldId id="1239" r:id="rId44"/>
    <p:sldId id="1237" r:id="rId45"/>
    <p:sldId id="1238" r:id="rId46"/>
    <p:sldId id="1240" r:id="rId47"/>
    <p:sldId id="1234" r:id="rId48"/>
    <p:sldId id="1266" r:id="rId49"/>
    <p:sldId id="1268" r:id="rId50"/>
    <p:sldId id="1281" r:id="rId51"/>
    <p:sldId id="1280" r:id="rId52"/>
    <p:sldId id="1294" r:id="rId53"/>
    <p:sldId id="1219" r:id="rId54"/>
    <p:sldId id="1211" r:id="rId55"/>
    <p:sldId id="1245" r:id="rId56"/>
    <p:sldId id="1235" r:id="rId57"/>
    <p:sldId id="1282" r:id="rId58"/>
    <p:sldId id="1296" r:id="rId59"/>
    <p:sldId id="1295" r:id="rId60"/>
    <p:sldId id="1271" r:id="rId61"/>
    <p:sldId id="1225" r:id="rId62"/>
    <p:sldId id="1230" r:id="rId63"/>
    <p:sldId id="1231" r:id="rId64"/>
    <p:sldId id="1227" r:id="rId65"/>
    <p:sldId id="1286" r:id="rId66"/>
    <p:sldId id="1246" r:id="rId67"/>
    <p:sldId id="1221" r:id="rId68"/>
    <p:sldId id="1222" r:id="rId69"/>
    <p:sldId id="1247" r:id="rId70"/>
    <p:sldId id="1200" r:id="rId71"/>
    <p:sldId id="1270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8"/>
            <p14:sldId id="1285"/>
            <p14:sldId id="1289"/>
            <p14:sldId id="1291"/>
            <p14:sldId id="1292"/>
            <p14:sldId id="1009"/>
            <p14:sldId id="1015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79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13"/>
            <p14:sldId id="1278"/>
            <p14:sldId id="1276"/>
            <p14:sldId id="1293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94"/>
            <p14:sldId id="1219"/>
            <p14:sldId id="1211"/>
            <p14:sldId id="1245"/>
            <p14:sldId id="1235"/>
            <p14:sldId id="1282"/>
            <p14:sldId id="1296"/>
            <p14:sldId id="1295"/>
            <p14:sldId id="1271"/>
            <p14:sldId id="1225"/>
            <p14:sldId id="1230"/>
            <p14:sldId id="1231"/>
            <p14:sldId id="1227"/>
            <p14:sldId id="1286"/>
            <p14:sldId id="1246"/>
            <p14:sldId id="1221"/>
            <p14:sldId id="1222"/>
            <p14:sldId id="1247"/>
            <p14:sldId id="120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FB8E20"/>
    <a:srgbClr val="36544F"/>
    <a:srgbClr val="B04432"/>
    <a:srgbClr val="D4EBE9"/>
    <a:srgbClr val="5AB88F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13"/>
    <p:restoredTop sz="96911" autoAdjust="0"/>
  </p:normalViewPr>
  <p:slideViewPr>
    <p:cSldViewPr snapToGrid="0" snapToObjects="1">
      <p:cViewPr varScale="1">
        <p:scale>
          <a:sx n="164" d="100"/>
          <a:sy n="164" d="100"/>
        </p:scale>
        <p:origin x="184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09.11.21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ilshartmann/server-components-blogexample" TargetMode="External"/><Relationship Id="rId4" Type="http://schemas.openxmlformats.org/officeDocument/2006/relationships/hyperlink" Target="https://github.com/reactjs/rfcs/pull/188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897719"/>
            <a:ext cx="7707756" cy="197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22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1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38131" y="278504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2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804008" y="1352089"/>
            <a:ext cx="430692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5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München/Online | 10. November 2021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14656" y="3212529"/>
            <a:ext cx="5399118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151" b="1" dirty="0" err="1">
                <a:solidFill>
                  <a:srgbClr val="36544F"/>
                </a:solidFill>
              </a:rPr>
              <a:t>Slides</a:t>
            </a:r>
            <a:r>
              <a:rPr lang="de-DE" sz="1151" b="1" dirty="0">
                <a:solidFill>
                  <a:srgbClr val="36544F"/>
                </a:solidFill>
              </a:rPr>
              <a:t>: https://</a:t>
            </a:r>
            <a:r>
              <a:rPr lang="de-DE" sz="1151" b="1" dirty="0" err="1">
                <a:solidFill>
                  <a:srgbClr val="36544F"/>
                </a:solidFill>
              </a:rPr>
              <a:t>react.schule</a:t>
            </a:r>
            <a:r>
              <a:rPr lang="de-DE" sz="1151" b="1" dirty="0">
                <a:solidFill>
                  <a:srgbClr val="36544F"/>
                </a:solidFill>
              </a:rPr>
              <a:t>/wjax2021-server-components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14656" y="2725070"/>
            <a:ext cx="5399119" cy="4874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33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1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/>
              <a:t>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</a:t>
            </a:r>
            <a:r>
              <a:rPr lang="de-DE" dirty="0" err="1"/>
              <a:t>Resourcen</a:t>
            </a:r>
            <a:r>
              <a:rPr lang="de-DE" dirty="0"/>
              <a:t>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bzw. deren JS-Code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sind nicht 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bzw. deren JS-Code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sind nicht 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86357" y="2958157"/>
            <a:ext cx="2153312" cy="2116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</a:t>
            </a: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, 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 und 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sind als HTML im DOM (Inspektor CSS-Klassen)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Netzwerkverkehr (/</a:t>
            </a:r>
            <a:r>
              <a:rPr lang="de-DE" sz="1000" dirty="0" err="1">
                <a:solidFill>
                  <a:srgbClr val="36544F"/>
                </a:solidFill>
              </a:rPr>
              <a:t>react</a:t>
            </a:r>
            <a:r>
              <a:rPr lang="de-DE" sz="1000" dirty="0">
                <a:solidFill>
                  <a:srgbClr val="36544F"/>
                </a:solidFill>
              </a:rPr>
              <a:t>): UI Fragmente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Rendering und Updates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09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51603" y="315650"/>
            <a:ext cx="6240812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8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597590" y="1978807"/>
            <a:ext cx="3714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2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  <a:endParaRPr lang="de-DE" sz="1151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3" y="1978809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5026358" y="394079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184179"/>
            <a:ext cx="3714750" cy="2116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5432889" y="1589186"/>
            <a:ext cx="4137313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u="sng" dirty="0" err="1">
                <a:solidFill>
                  <a:srgbClr val="36544F"/>
                </a:solidFill>
              </a:rPr>
              <a:t>BlogApp</a:t>
            </a:r>
            <a:r>
              <a:rPr lang="de-DE" sz="1151" u="sng" dirty="0">
                <a:solidFill>
                  <a:srgbClr val="36544F"/>
                </a:solidFill>
              </a:rPr>
              <a:t> würde Liste oder Einzel-Darstellung rendern</a:t>
            </a:r>
          </a:p>
          <a:p>
            <a:endParaRPr lang="de-DE" sz="115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A087B5F-4354-464F-B7F9-E6F5926E7E37}"/>
              </a:ext>
            </a:extLst>
          </p:cNvPr>
          <p:cNvSpPr/>
          <p:nvPr/>
        </p:nvSpPr>
        <p:spPr>
          <a:xfrm>
            <a:off x="2120010" y="1589186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5432890" y="1888344"/>
            <a:ext cx="3714750" cy="4465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(</a:t>
            </a:r>
            <a:r>
              <a:rPr lang="de-DE" sz="1151" dirty="0" err="1">
                <a:solidFill>
                  <a:srgbClr val="36544F"/>
                </a:solidFill>
              </a:rPr>
              <a:t>BlogAppServer</a:t>
            </a:r>
            <a:r>
              <a:rPr lang="de-DE" sz="1151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C960CD71-F177-4D46-BF97-F9876309CFA9}"/>
              </a:ext>
            </a:extLst>
          </p:cNvPr>
          <p:cNvSpPr/>
          <p:nvPr/>
        </p:nvSpPr>
        <p:spPr>
          <a:xfrm>
            <a:off x="2289343" y="1841797"/>
            <a:ext cx="1211435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29249" y="2088857"/>
            <a:ext cx="4838377" cy="3016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PostListPage</a:t>
            </a:r>
            <a:r>
              <a:rPr lang="de-DE" sz="1151" dirty="0">
                <a:solidFill>
                  <a:srgbClr val="36544F"/>
                </a:solidFill>
              </a:rPr>
              <a:t> würde Daten laden und</a:t>
            </a:r>
          </a:p>
          <a:p>
            <a:r>
              <a:rPr lang="de-DE" sz="1151" dirty="0">
                <a:solidFill>
                  <a:srgbClr val="36544F"/>
                </a:solidFill>
              </a:rPr>
              <a:t> Post-Vorschauen rendern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(p=&gt;&lt;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={p}/&gt;)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1CC8EB-0478-D846-8E21-D0C9E0C292E9}"/>
              </a:ext>
            </a:extLst>
          </p:cNvPr>
          <p:cNvSpPr/>
          <p:nvPr/>
        </p:nvSpPr>
        <p:spPr>
          <a:xfrm>
            <a:off x="2424810" y="2124279"/>
            <a:ext cx="153081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388899"/>
            <a:ext cx="3714750" cy="21085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PostPreview</a:t>
            </a:r>
            <a:r>
              <a:rPr lang="de-DE" sz="1151" dirty="0">
                <a:solidFill>
                  <a:srgbClr val="36544F"/>
                </a:solidFill>
              </a:rPr>
              <a:t> würde Post darstellen und Knopf rendern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CBCA69E-70FD-0B42-AE49-8FBD95182808}"/>
              </a:ext>
            </a:extLst>
          </p:cNvPr>
          <p:cNvSpPr/>
          <p:nvPr/>
        </p:nvSpPr>
        <p:spPr>
          <a:xfrm>
            <a:off x="2506090" y="2388899"/>
            <a:ext cx="1612097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22780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setzen, z.B.</a:t>
            </a:r>
          </a:p>
          <a:p>
            <a:r>
              <a:rPr lang="de-DE" sz="1151" dirty="0">
                <a:solidFill>
                  <a:srgbClr val="36544F"/>
                </a:solidFill>
              </a:rPr>
              <a:t>über durchgereichte </a:t>
            </a:r>
            <a:r>
              <a:rPr lang="de-DE" sz="1151" dirty="0" err="1">
                <a:solidFill>
                  <a:srgbClr val="36544F"/>
                </a:solidFill>
              </a:rPr>
              <a:t>setPostId</a:t>
            </a:r>
            <a:r>
              <a:rPr lang="de-DE" sz="1151" dirty="0">
                <a:solidFill>
                  <a:srgbClr val="36544F"/>
                </a:solidFill>
              </a:rPr>
              <a:t>-Funktion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2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}Show Post&lt;/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A76F385-342C-6E47-AA38-B721E794722B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C158904A-A8FE-C943-B1A3-D37CA9C02EA3}"/>
              </a:ext>
            </a:extLst>
          </p:cNvPr>
          <p:cNvCxnSpPr>
            <a:cxnSpLocks/>
          </p:cNvCxnSpPr>
          <p:nvPr/>
        </p:nvCxnSpPr>
        <p:spPr>
          <a:xfrm>
            <a:off x="3275682" y="1864151"/>
            <a:ext cx="314142" cy="940289"/>
          </a:xfrm>
          <a:prstGeom prst="straightConnector1">
            <a:avLst/>
          </a:prstGeom>
          <a:ln w="158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C995258-F2FF-414C-B0B0-1BEBB24085F4}"/>
              </a:ext>
            </a:extLst>
          </p:cNvPr>
          <p:cNvSpPr txBox="1"/>
          <p:nvPr/>
        </p:nvSpPr>
        <p:spPr>
          <a:xfrm>
            <a:off x="2489808" y="1649305"/>
            <a:ext cx="40000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lvl="2" indent="0">
              <a:buNone/>
            </a:pPr>
            <a:r>
              <a:rPr lang="de-DE" sz="11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setPostId</a:t>
            </a:r>
            <a:endParaRPr lang="de-DE" sz="1100" dirty="0">
              <a:solidFill>
                <a:srgbClr val="B04432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5432890" y="2768009"/>
            <a:ext cx="3714750" cy="1154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</a:rPr>
              <a:t>OpenPostButton</a:t>
            </a:r>
            <a:r>
              <a:rPr lang="de-DE" sz="1151" dirty="0">
                <a:solidFill>
                  <a:srgbClr val="36544F"/>
                </a:solidFill>
              </a:rPr>
              <a:t> würde neue Post-</a:t>
            </a:r>
            <a:r>
              <a:rPr lang="de-DE" sz="1151" dirty="0" err="1">
                <a:solidFill>
                  <a:srgbClr val="36544F"/>
                </a:solidFill>
              </a:rPr>
              <a:t>Id</a:t>
            </a:r>
            <a:r>
              <a:rPr lang="de-DE" sz="1151" dirty="0">
                <a:solidFill>
                  <a:srgbClr val="36544F"/>
                </a:solidFill>
              </a:rPr>
              <a:t> in </a:t>
            </a:r>
            <a:r>
              <a:rPr lang="de-DE" sz="1151" dirty="0" err="1">
                <a:solidFill>
                  <a:srgbClr val="36544F"/>
                </a:solidFill>
              </a:rPr>
              <a:t>BlogApp</a:t>
            </a:r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>
                <a:solidFill>
                  <a:srgbClr val="36544F"/>
                </a:solidFill>
              </a:rPr>
              <a:t>setzen: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r>
              <a:rPr lang="de-DE" sz="1151" dirty="0" err="1">
                <a:solidFill>
                  <a:srgbClr val="36544F"/>
                </a:solidFill>
              </a:rPr>
              <a:t>BlogApp</a:t>
            </a:r>
            <a:r>
              <a:rPr lang="de-DE" sz="1151" dirty="0">
                <a:solidFill>
                  <a:srgbClr val="36544F"/>
                </a:solidFill>
              </a:rPr>
              <a:t> würde neu gerendert ✅</a:t>
            </a:r>
          </a:p>
          <a:p>
            <a:r>
              <a:rPr lang="de-DE" sz="1151" dirty="0" err="1">
                <a:solidFill>
                  <a:srgbClr val="36544F"/>
                </a:solidFill>
              </a:rPr>
              <a:t>PostPage</a:t>
            </a:r>
            <a:r>
              <a:rPr lang="de-DE" sz="1151" dirty="0">
                <a:solidFill>
                  <a:srgbClr val="36544F"/>
                </a:solidFill>
              </a:rPr>
              <a:t> würde gerendert und zeigt Post an ✅</a:t>
            </a:r>
          </a:p>
          <a:p>
            <a:r>
              <a:rPr lang="de-DE" sz="1151" dirty="0">
                <a:solidFill>
                  <a:srgbClr val="36544F"/>
                </a:solidFill>
              </a:rPr>
              <a:t>Soweit, so bekannt ✅</a:t>
            </a:r>
            <a:endParaRPr lang="de-DE" sz="1151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267200" y="2804440"/>
            <a:ext cx="1165690" cy="19442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5432890" y="1788459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405470" y="1788459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4526253" y="2387085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1673599"/>
            <a:ext cx="3172229" cy="213731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A2B00BE-B366-374A-8B6D-686CE93AF73F}"/>
              </a:ext>
            </a:extLst>
          </p:cNvPr>
          <p:cNvSpPr/>
          <p:nvPr/>
        </p:nvSpPr>
        <p:spPr>
          <a:xfrm>
            <a:off x="2675424" y="2652600"/>
            <a:ext cx="1591776" cy="303680"/>
          </a:xfrm>
          <a:prstGeom prst="rect">
            <a:avLst/>
          </a:prstGeom>
          <a:noFill/>
          <a:ln w="2222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79" y="1673599"/>
            <a:ext cx="4308382" cy="21373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149974" y="1796715"/>
            <a:ext cx="0" cy="247240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257244" y="1658215"/>
            <a:ext cx="938077" cy="2694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51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5482731" y="1658215"/>
            <a:ext cx="3264662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 will (muss?) </a:t>
            </a:r>
            <a:r>
              <a:rPr lang="de-DE" sz="1151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041664" y="1750839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1075245" y="2500268"/>
            <a:ext cx="6283658" cy="15696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("https://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react.server?postId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=" +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</a:t>
            </a:r>
            <a:r>
              <a:rPr lang="de-DE" sz="9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2E8162-5EAA-274D-9F86-E894F8000889}"/>
              </a:ext>
            </a:extLst>
          </p:cNvPr>
          <p:cNvSpPr txBox="1"/>
          <p:nvPr/>
        </p:nvSpPr>
        <p:spPr>
          <a:xfrm>
            <a:off x="3139403" y="37005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 😳 🤔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BC939F-44B7-B541-B8BF-DFDD34450C19}"/>
              </a:ext>
            </a:extLst>
          </p:cNvPr>
          <p:cNvSpPr/>
          <p:nvPr/>
        </p:nvSpPr>
        <p:spPr>
          <a:xfrm>
            <a:off x="2433303" y="3458721"/>
            <a:ext cx="1069742" cy="148281"/>
          </a:xfrm>
          <a:prstGeom prst="rect">
            <a:avLst/>
          </a:prstGeom>
          <a:noFill/>
          <a:ln w="12700">
            <a:solidFill>
              <a:srgbClr val="B0443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3524409-7473-3741-891D-455EA83E9536}"/>
              </a:ext>
            </a:extLst>
          </p:cNvPr>
          <p:cNvCxnSpPr>
            <a:cxnSpLocks/>
          </p:cNvCxnSpPr>
          <p:nvPr/>
        </p:nvCxnSpPr>
        <p:spPr>
          <a:xfrm>
            <a:off x="2743199" y="3607002"/>
            <a:ext cx="518029" cy="17687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E32C4EA4-49E2-CA42-A49F-94851E5B8E6B}"/>
              </a:ext>
            </a:extLst>
          </p:cNvPr>
          <p:cNvSpPr/>
          <p:nvPr/>
        </p:nvSpPr>
        <p:spPr>
          <a:xfrm>
            <a:off x="4723314" y="2648089"/>
            <a:ext cx="3264662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„Properties“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3A9FE30E-8D2C-9F43-B03F-BBD332DE7816}"/>
              </a:ext>
            </a:extLst>
          </p:cNvPr>
          <p:cNvCxnSpPr>
            <a:cxnSpLocks/>
          </p:cNvCxnSpPr>
          <p:nvPr/>
        </p:nvCxnSpPr>
        <p:spPr>
          <a:xfrm flipH="1" flipV="1">
            <a:off x="5308169" y="2939524"/>
            <a:ext cx="333215" cy="439108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8801" r="3043" b="4906"/>
          <a:stretch/>
        </p:blipFill>
        <p:spPr>
          <a:xfrm>
            <a:off x="5345206" y="2716148"/>
            <a:ext cx="2941544" cy="184439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0EB3F7B-3E49-234D-A0C5-71CC39383301}"/>
              </a:ext>
            </a:extLst>
          </p:cNvPr>
          <p:cNvSpPr/>
          <p:nvPr/>
        </p:nvSpPr>
        <p:spPr>
          <a:xfrm>
            <a:off x="4041664" y="1750839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1042933" y="2535865"/>
            <a:ext cx="427706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fertig gerendert, nur UI</a:t>
            </a:r>
          </a:p>
          <a:p>
            <a:endParaRPr lang="de-DE" sz="9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JavaScript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7E6A2C15-C4CA-F149-B223-0DCADF7C01B8}"/>
              </a:ext>
            </a:extLst>
          </p:cNvPr>
          <p:cNvSpPr/>
          <p:nvPr/>
        </p:nvSpPr>
        <p:spPr>
          <a:xfrm>
            <a:off x="4041664" y="1750839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1075245" y="2500268"/>
            <a:ext cx="6283658" cy="184665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2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28588" indent="-128588">
              <a:buFontTx/>
              <a:buChar char="-"/>
            </a:pP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response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9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createFromFetch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9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9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9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9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3" y="1897168"/>
            <a:ext cx="1150864" cy="17324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625B2C4A-4534-4D4C-947E-6F56F1F09CC7}"/>
              </a:ext>
            </a:extLst>
          </p:cNvPr>
          <p:cNvSpPr/>
          <p:nvPr/>
        </p:nvSpPr>
        <p:spPr>
          <a:xfrm>
            <a:off x="4041664" y="1750839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1C327E3-9C21-CF4F-9EFF-3B20285CF00B}"/>
              </a:ext>
            </a:extLst>
          </p:cNvPr>
          <p:cNvSpPr/>
          <p:nvPr/>
        </p:nvSpPr>
        <p:spPr>
          <a:xfrm>
            <a:off x="3081843" y="3410897"/>
            <a:ext cx="1357955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6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6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6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6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6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6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60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fertig gerendert, nur UI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E0C8044-64D8-1948-BE7A-53C39B7BBFA4}"/>
              </a:ext>
            </a:extLst>
          </p:cNvPr>
          <p:cNvCxnSpPr>
            <a:cxnSpLocks/>
          </p:cNvCxnSpPr>
          <p:nvPr/>
        </p:nvCxnSpPr>
        <p:spPr>
          <a:xfrm>
            <a:off x="2295710" y="3322462"/>
            <a:ext cx="840425" cy="184574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345206" y="2648466"/>
            <a:ext cx="2941544" cy="191207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8"/>
            <a:ext cx="1156448" cy="735232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107826" y="1989026"/>
            <a:ext cx="43434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7111252" y="2254230"/>
            <a:ext cx="0" cy="437926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140138" y="2278223"/>
            <a:ext cx="371475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9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9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9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2107828" y="2077468"/>
            <a:ext cx="3186953" cy="1156553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8A55E97B-EFA8-5B46-A427-9A636F0582E5}"/>
              </a:ext>
            </a:extLst>
          </p:cNvPr>
          <p:cNvSpPr/>
          <p:nvPr/>
        </p:nvSpPr>
        <p:spPr>
          <a:xfrm>
            <a:off x="4041664" y="1750839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400552" y="1989026"/>
            <a:ext cx="2050676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3056686" y="3049754"/>
            <a:ext cx="1234046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290731" y="2014331"/>
            <a:ext cx="0" cy="1035423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2263311" y="2014331"/>
            <a:ext cx="2027422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29868" y="2467877"/>
            <a:ext cx="2005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9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9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9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9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sz="115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3513948-0F64-A74D-BED1-743DA991E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2" t="10698" r="44249" b="80368"/>
          <a:stretch/>
        </p:blipFill>
        <p:spPr>
          <a:xfrm>
            <a:off x="6854641" y="2742534"/>
            <a:ext cx="1166256" cy="1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09650" y="769545"/>
            <a:ext cx="705910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6556561" y="1428607"/>
            <a:ext cx="1156448" cy="1163662"/>
            <a:chOff x="7745505" y="2164785"/>
            <a:chExt cx="1541930" cy="1551550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51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59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151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2094381" y="1989026"/>
            <a:ext cx="4356847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111438" y="1756095"/>
            <a:ext cx="371475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9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9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9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62" y="1897168"/>
            <a:ext cx="3172229" cy="213731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820396" y="4131581"/>
            <a:ext cx="4760260" cy="800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sz="1151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sz="115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sz="1151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sz="1151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</a:t>
            </a:r>
            <a:endParaRPr lang="de-DE" sz="1151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2094381" y="2091018"/>
            <a:ext cx="4760260" cy="766482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8164780F-B7F0-B74D-B68B-2C1F8D424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2" t="10698" r="44249" b="80368"/>
          <a:stretch/>
        </p:blipFill>
        <p:spPr>
          <a:xfrm>
            <a:off x="6854641" y="2742534"/>
            <a:ext cx="1166256" cy="1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State bleibt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3863840" y="191121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707880" y="204201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863840" y="3324021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4077156" y="3931462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</a:t>
            </a:r>
            <a:r>
              <a:rPr lang="de-DE" dirty="0">
                <a:solidFill>
                  <a:srgbClr val="9E60B8"/>
                </a:solidFill>
              </a:rPr>
              <a:t>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 </a:t>
            </a:r>
            <a:r>
              <a:rPr lang="de-DE" b="0" dirty="0">
                <a:solidFill>
                  <a:srgbClr val="36544F"/>
                </a:solidFill>
              </a:rPr>
              <a:t>🙀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b="0" dirty="0" err="1">
                <a:solidFill>
                  <a:srgbClr val="36544F"/>
                </a:solidFill>
              </a:rPr>
              <a:t>CommentEditor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</a:t>
            </a:r>
            <a:r>
              <a:rPr lang="de-DE" dirty="0">
                <a:solidFill>
                  <a:srgbClr val="36544F"/>
                </a:solidFill>
              </a:rPr>
              <a:t>aktualisierte UI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36544F"/>
                </a:solidFill>
              </a:rPr>
              <a:t>vom Server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25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0568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445258" y="3944733"/>
            <a:ext cx="42534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0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0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0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0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0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0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Aktualisierte UI</a:t>
            </a:r>
          </a:p>
          <a:p>
            <a:r>
              <a:rPr lang="de-DE" b="0" dirty="0">
                <a:solidFill>
                  <a:srgbClr val="36544F"/>
                </a:solidFill>
              </a:rPr>
              <a:t>HTTP POST Request sendet UI Code zurück (kein JSON o.ä.)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einen globalen für UI-Fragmente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können den Cache mit neuen Fragmenten aktualisieren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Alles </a:t>
            </a:r>
            <a:r>
              <a:rPr lang="de-DE" b="0" dirty="0" err="1">
                <a:solidFill>
                  <a:srgbClr val="36544F"/>
                </a:solidFill>
              </a:rPr>
              <a:t>unstable</a:t>
            </a:r>
            <a:r>
              <a:rPr lang="de-DE" b="0" dirty="0">
                <a:solidFill>
                  <a:srgbClr val="36544F"/>
                </a:solidFill>
              </a:rPr>
              <a:t> API deshalb kein Code-Beispiel 🥺</a:t>
            </a:r>
          </a:p>
          <a:p>
            <a:endParaRPr lang="de-DE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0614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</a:t>
            </a:r>
            <a:r>
              <a:rPr lang="de-DE" sz="1650" u="sng" dirty="0"/>
              <a:t>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db.query</a:t>
            </a:r>
            <a:r>
              <a:rPr lang="de-DE" sz="10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4B2AED7-222D-A040-AE78-3A163FCD9945}"/>
              </a:ext>
            </a:extLst>
          </p:cNvPr>
          <p:cNvSpPr/>
          <p:nvPr/>
        </p:nvSpPr>
        <p:spPr>
          <a:xfrm>
            <a:off x="3488027" y="2151283"/>
            <a:ext cx="3264662" cy="269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B04432"/>
                </a:solidFill>
                <a:latin typeface="Source Sans Pro" panose="020B0503030403020204" pitchFamily="34" charset="0"/>
              </a:rPr>
              <a:t>Datenbank-Zugriff in Komponente 😱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BD8D197E-8429-8541-B93C-8A65FFD6618B}"/>
              </a:ext>
            </a:extLst>
          </p:cNvPr>
          <p:cNvCxnSpPr>
            <a:cxnSpLocks/>
          </p:cNvCxnSpPr>
          <p:nvPr/>
        </p:nvCxnSpPr>
        <p:spPr>
          <a:xfrm>
            <a:off x="2340244" y="2076774"/>
            <a:ext cx="1201119" cy="209226"/>
          </a:xfrm>
          <a:prstGeom prst="line">
            <a:avLst/>
          </a:prstGeom>
          <a:ln w="9525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...im Verhältnis sehr 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391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>
                <a:solidFill>
                  <a:srgbClr val="36544F"/>
                </a:solidFill>
              </a:rPr>
              <a:t>Was machen wir, bis die Daten vorhanden sind, während der Query läuft?</a:t>
            </a:r>
            <a:endParaRPr lang="de-DE" b="0" i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</a:t>
            </a:r>
            <a:r>
              <a:rPr lang="de-DE" dirty="0">
                <a:solidFill>
                  <a:srgbClr val="36544F"/>
                </a:solidFill>
              </a:rPr>
              <a:t>Client und 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6454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186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(Datenbank + FS in Server-Komponenten möglich,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fetch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z.B. würde auch im Client gehen)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  <a:b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Transitions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Transitions</a:t>
            </a:r>
            <a:r>
              <a:rPr lang="de-DE" b="0" dirty="0">
                <a:solidFill>
                  <a:srgbClr val="36544F"/>
                </a:solidFill>
              </a:rPr>
              <a:t> erlauben es, eine neue Komponente im Hintergrund zu rendern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alte bleibt solange sichtbar, bis die neue fertig gerendert ist</a:t>
            </a:r>
          </a:p>
          <a:p>
            <a:r>
              <a:rPr lang="de-DE" b="0" dirty="0">
                <a:solidFill>
                  <a:srgbClr val="36544F"/>
                </a:solidFill>
              </a:rPr>
              <a:t>Neuer Hook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b="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2E7ACFB-CC00-CB4F-BBA2-F06788D9C032}"/>
              </a:ext>
            </a:extLst>
          </p:cNvPr>
          <p:cNvSpPr txBox="1"/>
          <p:nvPr/>
        </p:nvSpPr>
        <p:spPr>
          <a:xfrm>
            <a:off x="906651" y="2571750"/>
            <a:ext cx="65945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openPost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de-DE" sz="12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isPending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200" b="1" dirty="0" err="1">
                <a:solidFill>
                  <a:srgbClr val="FB8E2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useTransition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{() =&gt;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openPost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}}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&gt;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</a:t>
            </a:r>
            <a:r>
              <a:rPr lang="de-DE" sz="12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isPending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?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secondary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/&gt;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9887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OpenPostButton</a:t>
            </a:r>
            <a:r>
              <a:rPr lang="de-DE" sz="1200" dirty="0">
                <a:solidFill>
                  <a:srgbClr val="36544F"/>
                </a:solidFill>
              </a:rPr>
              <a:t> zeigen (evtl.)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031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Post-Komponente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Rendert statischen Content (ein Blog-Post)</a:t>
            </a:r>
          </a:p>
          <a:p>
            <a:r>
              <a:rPr lang="de-DE" b="0" dirty="0">
                <a:solidFill>
                  <a:srgbClr val="36544F"/>
                </a:solidFill>
              </a:rPr>
              <a:t>...benötigt dafür aber 3rd-Party-Libs!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394006-0760-964B-B4FA-806F17631EBB}"/>
              </a:ext>
            </a:extLst>
          </p:cNvPr>
          <p:cNvSpPr txBox="1"/>
          <p:nvPr/>
        </p:nvSpPr>
        <p:spPr>
          <a:xfrm>
            <a:off x="1441709" y="2057829"/>
            <a:ext cx="844584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Post({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post.date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format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("DD.MM.YYYY");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.parse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post.body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&lt;p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="Date"&gt;{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}&lt;/h1&gt;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&lt;div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dangerouslySetInnerHTML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={{ __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}} /&gt;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D15906-B547-664B-B0EE-5E72FBC4BF35}"/>
              </a:ext>
            </a:extLst>
          </p:cNvPr>
          <p:cNvSpPr txBox="1"/>
          <p:nvPr/>
        </p:nvSpPr>
        <p:spPr>
          <a:xfrm>
            <a:off x="4695986" y="183626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Datum formatieren</a:t>
            </a:r>
            <a:endParaRPr lang="de-DE" sz="1200" dirty="0">
              <a:solidFill>
                <a:srgbClr val="9E60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D99FE9E-FEDC-A043-A8C7-97ECFC4EF390}"/>
              </a:ext>
            </a:extLst>
          </p:cNvPr>
          <p:cNvSpPr txBox="1"/>
          <p:nvPr/>
        </p:nvSpPr>
        <p:spPr>
          <a:xfrm>
            <a:off x="4309053" y="213342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Markdown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nach HTML</a:t>
            </a:r>
            <a:endParaRPr lang="de-DE" sz="1200" dirty="0">
              <a:solidFill>
                <a:srgbClr val="1778B8"/>
              </a:solidFill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A51D11D-9A9A-FB46-BA08-90D61580A92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51946" y="1974763"/>
            <a:ext cx="744040" cy="214098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D4A218C-141B-8B48-BF46-3D69F5E630D7}"/>
              </a:ext>
            </a:extLst>
          </p:cNvPr>
          <p:cNvCxnSpPr>
            <a:cxnSpLocks/>
          </p:cNvCxnSpPr>
          <p:nvPr/>
        </p:nvCxnSpPr>
        <p:spPr>
          <a:xfrm flipV="1">
            <a:off x="3951946" y="2302927"/>
            <a:ext cx="380546" cy="98962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119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383212" y="886675"/>
            <a:ext cx="23775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Abgrenzung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314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67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703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Abgrenzung: 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762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Interaktion: kein Gewinn! JS-Code muss weiterhin komplett zum Client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28852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Denkbar: SSR und Server Components kombinieren:</a:t>
            </a:r>
          </a:p>
          <a:p>
            <a:pPr lvl="1"/>
            <a:r>
              <a:rPr lang="de-DE" dirty="0"/>
              <a:t>Server schickt fertiges HTML 👍</a:t>
            </a:r>
          </a:p>
          <a:p>
            <a:pPr lvl="1"/>
            <a:r>
              <a:rPr lang="de-DE" dirty="0"/>
              <a:t>Server schickt JS-Code... 😑</a:t>
            </a:r>
          </a:p>
          <a:p>
            <a:pPr lvl="1"/>
            <a:r>
              <a:rPr lang="de-DE" dirty="0"/>
              <a:t>...aber nur den auf dem Client benötigten 👍</a:t>
            </a:r>
          </a:p>
          <a:p>
            <a:r>
              <a:rPr lang="de-DE" dirty="0" err="1"/>
              <a:t>Suspense</a:t>
            </a:r>
            <a:r>
              <a:rPr lang="de-DE" dirty="0"/>
              <a:t> auf dem Server kann SSR vereinfachen</a:t>
            </a:r>
          </a:p>
          <a:p>
            <a:pPr lvl="1"/>
            <a:r>
              <a:rPr lang="de-DE" dirty="0"/>
              <a:t>Server weiß nun, auf welche Komponenten er noch warten muss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6215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046856" y="1152133"/>
            <a:ext cx="105028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 (Integration Libraries)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D2AF016-D759-7145-9B5D-86C67FE10769}"/>
              </a:ext>
            </a:extLst>
          </p:cNvPr>
          <p:cNvSpPr/>
          <p:nvPr/>
        </p:nvSpPr>
        <p:spPr>
          <a:xfrm>
            <a:off x="459163" y="3332757"/>
            <a:ext cx="82256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>
                <a:solidFill>
                  <a:srgbClr val="9E60B8"/>
                </a:solidFill>
              </a:rPr>
              <a:t>"</a:t>
            </a:r>
            <a:r>
              <a:rPr lang="de-DE" i="1" dirty="0" err="1">
                <a:solidFill>
                  <a:srgbClr val="9E60B8"/>
                </a:solidFill>
              </a:rPr>
              <a:t>While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we’re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busy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with</a:t>
            </a:r>
            <a:r>
              <a:rPr lang="de-DE" i="1" dirty="0">
                <a:solidFill>
                  <a:srgbClr val="9E60B8"/>
                </a:solidFill>
              </a:rPr>
              <a:t> React 18, Server Components </a:t>
            </a:r>
            <a:r>
              <a:rPr lang="de-DE" i="1" dirty="0" err="1">
                <a:solidFill>
                  <a:srgbClr val="9E60B8"/>
                </a:solidFill>
              </a:rPr>
              <a:t>is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on hold</a:t>
            </a:r>
            <a:r>
              <a:rPr lang="de-DE" i="1" dirty="0">
                <a:solidFill>
                  <a:srgbClr val="9E60B8"/>
                </a:solidFill>
              </a:rPr>
              <a:t>. This </a:t>
            </a:r>
            <a:r>
              <a:rPr lang="de-DE" i="1" dirty="0" err="1">
                <a:solidFill>
                  <a:srgbClr val="9E60B8"/>
                </a:solidFill>
              </a:rPr>
              <a:t>means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that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it’s</a:t>
            </a:r>
            <a:r>
              <a:rPr lang="de-DE" i="1" dirty="0">
                <a:solidFill>
                  <a:srgbClr val="9E60B8"/>
                </a:solidFill>
              </a:rPr>
              <a:t> still in </a:t>
            </a:r>
            <a:r>
              <a:rPr lang="de-DE" i="1" dirty="0" err="1">
                <a:solidFill>
                  <a:srgbClr val="9E60B8"/>
                </a:solidFill>
              </a:rPr>
              <a:t>very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early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research</a:t>
            </a:r>
            <a:r>
              <a:rPr lang="de-DE" i="1" dirty="0">
                <a:solidFill>
                  <a:srgbClr val="9E60B8"/>
                </a:solidFill>
              </a:rPr>
              <a:t> </a:t>
            </a:r>
            <a:r>
              <a:rPr lang="de-DE" i="1" dirty="0" err="1">
                <a:solidFill>
                  <a:srgbClr val="9E60B8"/>
                </a:solidFill>
              </a:rPr>
              <a:t>phase</a:t>
            </a:r>
            <a:r>
              <a:rPr lang="de-DE" i="1" dirty="0">
                <a:solidFill>
                  <a:srgbClr val="9E60B8"/>
                </a:solidFill>
              </a:rPr>
              <a:t>."</a:t>
            </a:r>
          </a:p>
          <a:p>
            <a:pPr marL="342900" lvl="1" indent="0" algn="ctr">
              <a:buNone/>
            </a:pPr>
            <a:r>
              <a:rPr lang="de-DE" sz="1200" dirty="0">
                <a:solidFill>
                  <a:srgbClr val="1778B8"/>
                </a:solidFill>
              </a:rPr>
              <a:t>(https://</a:t>
            </a:r>
            <a:r>
              <a:rPr lang="de-DE" sz="1200" dirty="0" err="1">
                <a:solidFill>
                  <a:srgbClr val="1778B8"/>
                </a:solidFill>
              </a:rPr>
              <a:t>github.com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reactwg</a:t>
            </a:r>
            <a:r>
              <a:rPr lang="de-DE" sz="1200" dirty="0">
                <a:solidFill>
                  <a:srgbClr val="1778B8"/>
                </a:solidFill>
              </a:rPr>
              <a:t>/react-18/</a:t>
            </a:r>
            <a:r>
              <a:rPr lang="de-DE" sz="1200" dirty="0" err="1">
                <a:solidFill>
                  <a:srgbClr val="1778B8"/>
                </a:solidFill>
              </a:rPr>
              <a:t>discussions</a:t>
            </a:r>
            <a:r>
              <a:rPr lang="de-DE" sz="1200" dirty="0">
                <a:solidFill>
                  <a:srgbClr val="1778B8"/>
                </a:solidFill>
              </a:rPr>
              <a:t>/98)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pPr lvl="1"/>
            <a:r>
              <a:rPr lang="de-DE" dirty="0"/>
              <a:t>Diese haben bereits eine Server-Infrastruktur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Unklar w</a:t>
            </a:r>
            <a:r>
              <a:rPr lang="de-DE" dirty="0"/>
              <a:t>ie Server dann für uns aussehen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Pro-Tipp: nutzt die Zeit, um Eure </a:t>
            </a:r>
            <a:r>
              <a:rPr lang="de-DE" b="0" dirty="0" err="1">
                <a:solidFill>
                  <a:srgbClr val="36544F"/>
                </a:solidFill>
              </a:rPr>
              <a:t>Ops</a:t>
            </a:r>
            <a:r>
              <a:rPr lang="de-DE" b="0" dirty="0">
                <a:solidFill>
                  <a:srgbClr val="36544F"/>
                </a:solidFill>
              </a:rPr>
              <a:t> davon zu überzeugen,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-Server zu betreiben </a:t>
            </a:r>
            <a:r>
              <a:rPr lang="de-DE" sz="1600" b="0" dirty="0">
                <a:solidFill>
                  <a:srgbClr val="36544F"/>
                </a:solidFill>
              </a:rPr>
              <a:t>😈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pPr lvl="1"/>
            <a:r>
              <a:rPr lang="de-DE" dirty="0"/>
              <a:t>eher im Gegenteil: Spezial-Fall?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Post-Komponente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Rendert statischen Content (ein Blog-Post)</a:t>
            </a:r>
          </a:p>
          <a:p>
            <a:r>
              <a:rPr lang="de-DE" b="0" dirty="0">
                <a:solidFill>
                  <a:srgbClr val="36544F"/>
                </a:solidFill>
              </a:rPr>
              <a:t>...benötigt dafür aber 3rd-Party-Libs!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...die bringen einiges an JavaScript-Code mit</a:t>
            </a:r>
          </a:p>
          <a:p>
            <a:r>
              <a:rPr lang="de-DE" b="0" dirty="0">
                <a:solidFill>
                  <a:srgbClr val="36544F"/>
                </a:solidFill>
              </a:rPr>
              <a:t>...den wir zur Laufzeit aber eigentlich nicht brauchen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394006-0760-964B-B4FA-806F17631EBB}"/>
              </a:ext>
            </a:extLst>
          </p:cNvPr>
          <p:cNvSpPr txBox="1"/>
          <p:nvPr/>
        </p:nvSpPr>
        <p:spPr>
          <a:xfrm>
            <a:off x="1441709" y="2057829"/>
            <a:ext cx="844584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Post({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 . . . }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A51D11D-9A9A-FB46-BA08-90D61580A928}"/>
              </a:ext>
            </a:extLst>
          </p:cNvPr>
          <p:cNvCxnSpPr>
            <a:cxnSpLocks/>
          </p:cNvCxnSpPr>
          <p:nvPr/>
        </p:nvCxnSpPr>
        <p:spPr>
          <a:xfrm flipH="1">
            <a:off x="3951946" y="1974763"/>
            <a:ext cx="744040" cy="214098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D4A218C-141B-8B48-BF46-3D69F5E630D7}"/>
              </a:ext>
            </a:extLst>
          </p:cNvPr>
          <p:cNvCxnSpPr>
            <a:cxnSpLocks/>
          </p:cNvCxnSpPr>
          <p:nvPr/>
        </p:nvCxnSpPr>
        <p:spPr>
          <a:xfrm flipV="1">
            <a:off x="3951946" y="2302927"/>
            <a:ext cx="380546" cy="98962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AB90F60-7EEA-5140-AF5B-4C74B6B3B2D2}"/>
              </a:ext>
            </a:extLst>
          </p:cNvPr>
          <p:cNvSpPr txBox="1"/>
          <p:nvPr/>
        </p:nvSpPr>
        <p:spPr>
          <a:xfrm>
            <a:off x="4695986" y="181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290 K (</a:t>
            </a:r>
            <a:r>
              <a:rPr lang="de-DE" sz="12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gzipped</a:t>
            </a:r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72K)</a:t>
            </a:r>
            <a:endParaRPr lang="de-DE" sz="1200" dirty="0">
              <a:solidFill>
                <a:srgbClr val="C0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E56014-3BD3-D24A-AAA1-563BD5B4F03B}"/>
              </a:ext>
            </a:extLst>
          </p:cNvPr>
          <p:cNvSpPr txBox="1"/>
          <p:nvPr/>
        </p:nvSpPr>
        <p:spPr>
          <a:xfrm>
            <a:off x="4358462" y="216442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36 K (</a:t>
            </a:r>
            <a:r>
              <a:rPr lang="de-DE" sz="12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gzipped</a:t>
            </a:r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11 K)</a:t>
            </a:r>
          </a:p>
        </p:txBody>
      </p:sp>
    </p:spTree>
    <p:extLst>
      <p:ext uri="{BB962C8B-B14F-4D97-AF65-F5344CB8AC3E}">
        <p14:creationId xmlns:p14="http://schemas.microsoft.com/office/powerpoint/2010/main" val="23665649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Meine Beispiel-Anwendung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5"/>
              </a:rPr>
              <a:t>https://github.com/nilshartmann/server-components-blogexample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/wjax2021-server-components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Post-Komponente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Rendert statischen Content (ein Blog-Post)</a:t>
            </a:r>
          </a:p>
          <a:p>
            <a:r>
              <a:rPr lang="de-DE" b="0" dirty="0">
                <a:solidFill>
                  <a:srgbClr val="36544F"/>
                </a:solidFill>
              </a:rPr>
              <a:t>...benötigt dafür aber 3rd-Party-Libs!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...die bringen einiges an JavaScript-Code mit</a:t>
            </a:r>
          </a:p>
          <a:p>
            <a:r>
              <a:rPr lang="de-DE" b="0" dirty="0">
                <a:solidFill>
                  <a:srgbClr val="36544F"/>
                </a:solidFill>
              </a:rPr>
              <a:t>...den wir zur Laufzeit aber eigentlich nicht brauchen</a:t>
            </a:r>
          </a:p>
          <a:p>
            <a:r>
              <a:rPr lang="de-DE" b="0" dirty="0">
                <a:solidFill>
                  <a:srgbClr val="36544F"/>
                </a:solidFill>
              </a:rPr>
              <a:t>...das kostet unnötig Bandbreite (Code muss übertragen werden)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Performance (Code muss geparst und ausgeführt werden)</a:t>
            </a:r>
          </a:p>
          <a:p>
            <a:r>
              <a:rPr lang="de-DE" b="0" dirty="0">
                <a:solidFill>
                  <a:srgbClr val="36544F"/>
                </a:solidFill>
              </a:rPr>
              <a:t>...nur um statisches HTML anzuzeigen 😰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394006-0760-964B-B4FA-806F17631EBB}"/>
              </a:ext>
            </a:extLst>
          </p:cNvPr>
          <p:cNvSpPr txBox="1"/>
          <p:nvPr/>
        </p:nvSpPr>
        <p:spPr>
          <a:xfrm>
            <a:off x="1441709" y="2057829"/>
            <a:ext cx="844584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1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Post({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 . . . }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CA51D11D-9A9A-FB46-BA08-90D61580A928}"/>
              </a:ext>
            </a:extLst>
          </p:cNvPr>
          <p:cNvCxnSpPr>
            <a:cxnSpLocks/>
          </p:cNvCxnSpPr>
          <p:nvPr/>
        </p:nvCxnSpPr>
        <p:spPr>
          <a:xfrm flipH="1">
            <a:off x="3951946" y="1974763"/>
            <a:ext cx="744040" cy="214098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5D4A218C-141B-8B48-BF46-3D69F5E630D7}"/>
              </a:ext>
            </a:extLst>
          </p:cNvPr>
          <p:cNvCxnSpPr>
            <a:cxnSpLocks/>
          </p:cNvCxnSpPr>
          <p:nvPr/>
        </p:nvCxnSpPr>
        <p:spPr>
          <a:xfrm flipV="1">
            <a:off x="3951946" y="2302927"/>
            <a:ext cx="380546" cy="98962"/>
          </a:xfrm>
          <a:prstGeom prst="line">
            <a:avLst/>
          </a:prstGeom>
          <a:ln w="12700">
            <a:solidFill>
              <a:srgbClr val="36544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4AB90F60-7EEA-5140-AF5B-4C74B6B3B2D2}"/>
              </a:ext>
            </a:extLst>
          </p:cNvPr>
          <p:cNvSpPr txBox="1"/>
          <p:nvPr/>
        </p:nvSpPr>
        <p:spPr>
          <a:xfrm>
            <a:off x="4695986" y="181139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290 K (</a:t>
            </a:r>
            <a:r>
              <a:rPr lang="de-DE" sz="12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gzipped</a:t>
            </a:r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72K)</a:t>
            </a:r>
            <a:endParaRPr lang="de-DE" sz="1200" dirty="0">
              <a:solidFill>
                <a:srgbClr val="C0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7E56014-3BD3-D24A-AAA1-563BD5B4F03B}"/>
              </a:ext>
            </a:extLst>
          </p:cNvPr>
          <p:cNvSpPr txBox="1"/>
          <p:nvPr/>
        </p:nvSpPr>
        <p:spPr>
          <a:xfrm>
            <a:off x="4358462" y="216442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36 K (</a:t>
            </a:r>
            <a:r>
              <a:rPr lang="de-DE" sz="1200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gzipped</a:t>
            </a:r>
            <a:r>
              <a:rPr lang="de-DE" sz="1200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11 K)</a:t>
            </a:r>
          </a:p>
        </p:txBody>
      </p:sp>
    </p:spTree>
    <p:extLst>
      <p:ext uri="{BB962C8B-B14F-4D97-AF65-F5344CB8AC3E}">
        <p14:creationId xmlns:p14="http://schemas.microsoft.com/office/powerpoint/2010/main" val="321369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3283</Words>
  <Application>Microsoft Macintosh PowerPoint</Application>
  <PresentationFormat>Bildschirmpräsentation (16:9)</PresentationFormat>
  <Paragraphs>621</Paragraphs>
  <Slides>71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82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München/Online | 10. November 2021 | @nilshartmann</vt:lpstr>
      <vt:lpstr>https://nilshartmann.net</vt:lpstr>
      <vt:lpstr>current state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SSR</vt:lpstr>
      <vt:lpstr>SSR</vt:lpstr>
      <vt:lpstr>SSR</vt:lpstr>
      <vt:lpstr>SSR</vt:lpstr>
      <vt:lpstr>SSR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1094</cp:revision>
  <cp:lastPrinted>2019-09-04T14:49:47Z</cp:lastPrinted>
  <dcterms:created xsi:type="dcterms:W3CDTF">2016-03-28T15:59:53Z</dcterms:created>
  <dcterms:modified xsi:type="dcterms:W3CDTF">2021-11-09T18:42:30Z</dcterms:modified>
</cp:coreProperties>
</file>